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80" r:id="rId3"/>
    <p:sldId id="305" r:id="rId4"/>
    <p:sldId id="310" r:id="rId5"/>
    <p:sldId id="281" r:id="rId6"/>
    <p:sldId id="283" r:id="rId7"/>
    <p:sldId id="284" r:id="rId8"/>
    <p:sldId id="309" r:id="rId9"/>
  </p:sldIdLst>
  <p:sldSz cx="5765800" cy="324485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FCFCFC"/>
    <a:srgbClr val="4978B1"/>
    <a:srgbClr val="E6E6E6"/>
    <a:srgbClr val="DDDDDD"/>
    <a:srgbClr val="99CCFF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0" autoAdjust="0"/>
  </p:normalViewPr>
  <p:slideViewPr>
    <p:cSldViewPr>
      <p:cViewPr varScale="1">
        <p:scale>
          <a:sx n="223" d="100"/>
          <a:sy n="223" d="100"/>
        </p:scale>
        <p:origin x="768" y="162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236" d="100"/>
          <a:sy n="236" d="100"/>
        </p:scale>
        <p:origin x="127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23.07.2025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7193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272462"/>
            <a:ext cx="7942404" cy="2677168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99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477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309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122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245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247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332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031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9700" y="1397095"/>
            <a:ext cx="4379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Отмена запрета применимости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81000" cy="3599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00" y="403225"/>
            <a:ext cx="5702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Отменить запрет применимости роли в ПОИБ СОБИ может Регистратор организации</a:t>
            </a:r>
          </a:p>
          <a:p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Каждый руководитель организации является Регистратором в своей организации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7863" y="793211"/>
            <a:ext cx="3033638" cy="2414262"/>
            <a:chOff x="977900" y="708025"/>
            <a:chExt cx="3186039" cy="2499448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4"/>
            <a:srcRect l="14465" t="24502" r="31328" b="4148"/>
            <a:stretch/>
          </p:blipFill>
          <p:spPr>
            <a:xfrm>
              <a:off x="1054101" y="708025"/>
              <a:ext cx="3109838" cy="2302508"/>
            </a:xfrm>
            <a:prstGeom prst="rect">
              <a:avLst/>
            </a:prstGeom>
            <a:effectLst/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5"/>
            <a:srcRect l="16601" t="47592" r="34448" b="38137"/>
            <a:stretch/>
          </p:blipFill>
          <p:spPr>
            <a:xfrm>
              <a:off x="977900" y="2684981"/>
              <a:ext cx="3186038" cy="522492"/>
            </a:xfrm>
            <a:prstGeom prst="rect">
              <a:avLst/>
            </a:prstGeom>
            <a:effectLst/>
          </p:spPr>
        </p:pic>
        <p:sp>
          <p:nvSpPr>
            <p:cNvPr id="16" name="Скругленный прямоугольник 15"/>
            <p:cNvSpPr/>
            <p:nvPr/>
          </p:nvSpPr>
          <p:spPr>
            <a:xfrm>
              <a:off x="977900" y="2684981"/>
              <a:ext cx="2362200" cy="38524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7" t="38253" r="16960" b="33553"/>
          <a:stretch/>
        </p:blipFill>
        <p:spPr>
          <a:xfrm>
            <a:off x="1725085" y="996635"/>
            <a:ext cx="3962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3401485" y="2232025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 вкладке «Роли» в разделе «Подсистема обеспечения информационной безопасности» отображается роль «Регистратор»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401485" y="2165891"/>
            <a:ext cx="2249207" cy="675734"/>
          </a:xfrm>
          <a:prstGeom prst="roundRect">
            <a:avLst/>
          </a:prstGeom>
          <a:noFill/>
          <a:ln w="95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0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9701" y="351269"/>
            <a:ext cx="5702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1.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Роль, на которой стоит запрет применимости, отражается </a:t>
            </a:r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 вкладке «Роли»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восклицательным знаком</a:t>
            </a:r>
            <a:b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2.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отмены запрета применимости роли Регистратор организации в профиле пользователя, у которого необходимо отменить запрет,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должен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нажать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кнопку «Изменить»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8" t="28856" r="15639" b="5359"/>
          <a:stretch/>
        </p:blipFill>
        <p:spPr>
          <a:xfrm>
            <a:off x="977900" y="977100"/>
            <a:ext cx="4038600" cy="2133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Скругленный прямоугольник 25"/>
          <p:cNvSpPr/>
          <p:nvPr/>
        </p:nvSpPr>
        <p:spPr>
          <a:xfrm flipH="1" flipV="1">
            <a:off x="1333262" y="2501869"/>
            <a:ext cx="1524000" cy="171750"/>
          </a:xfrm>
          <a:prstGeom prst="roundRect">
            <a:avLst/>
          </a:prstGeom>
          <a:noFill/>
          <a:ln w="952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 flipH="1" flipV="1">
            <a:off x="931301" y="2901029"/>
            <a:ext cx="566777" cy="29198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 flipH="1" flipV="1">
            <a:off x="2717098" y="1214597"/>
            <a:ext cx="415636" cy="2735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501900" y="1345598"/>
            <a:ext cx="2383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200" b="1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692928" y="2762529"/>
            <a:ext cx="2383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860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9" t="21806" r="15639" b="14757"/>
          <a:stretch/>
        </p:blipFill>
        <p:spPr>
          <a:xfrm>
            <a:off x="139700" y="458331"/>
            <a:ext cx="3962400" cy="20573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06" t="40603" r="16961" b="19456"/>
          <a:stretch/>
        </p:blipFill>
        <p:spPr>
          <a:xfrm>
            <a:off x="3035300" y="1774825"/>
            <a:ext cx="2590800" cy="1295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Скругленный прямоугольник 8"/>
          <p:cNvSpPr/>
          <p:nvPr/>
        </p:nvSpPr>
        <p:spPr>
          <a:xfrm flipH="1" flipV="1">
            <a:off x="3051952" y="2124607"/>
            <a:ext cx="140543" cy="156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 flipH="1" flipV="1">
            <a:off x="1458800" y="1417712"/>
            <a:ext cx="140543" cy="156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Скругленная соединительная линия 11"/>
          <p:cNvCxnSpPr>
            <a:stCxn id="10" idx="0"/>
            <a:endCxn id="9" idx="3"/>
          </p:cNvCxnSpPr>
          <p:nvPr/>
        </p:nvCxnSpPr>
        <p:spPr>
          <a:xfrm rot="16200000" flipH="1">
            <a:off x="1976098" y="1126820"/>
            <a:ext cx="628827" cy="1522881"/>
          </a:xfrm>
          <a:prstGeom prst="curvedConnector2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 flipH="1" flipV="1">
            <a:off x="5087093" y="2802657"/>
            <a:ext cx="566777" cy="29198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56352" y="2613181"/>
            <a:ext cx="2895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Шаг 3. </a:t>
            </a:r>
            <a:r>
              <a:rPr lang="ru-RU" sz="8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В открывшемся окне </a:t>
            </a:r>
            <a:r>
              <a:rPr lang="ru-RU" sz="8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снять </a:t>
            </a:r>
            <a:r>
              <a:rPr lang="ru-RU" sz="8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галочку с роли, на которой стоит запрет применимости</a:t>
            </a:r>
          </a:p>
          <a:p>
            <a:r>
              <a:rPr lang="ru-RU" sz="8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Шаг 4. </a:t>
            </a:r>
            <a:r>
              <a:rPr lang="ru-RU" sz="8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Нажать </a:t>
            </a:r>
            <a:r>
              <a:rPr lang="ru-RU" sz="8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на кнопку «Продолжить»</a:t>
            </a:r>
            <a:endParaRPr lang="ru-RU" sz="800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237637" y="1484074"/>
            <a:ext cx="2383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b="1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865372" y="2981962"/>
            <a:ext cx="2383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0254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63500" y="403225"/>
            <a:ext cx="533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Шаг 5. </a:t>
            </a:r>
            <a:r>
              <a:rPr lang="ru-RU" sz="8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Подписать </a:t>
            </a:r>
            <a:r>
              <a:rPr lang="ru-RU" sz="8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создаваемую заявку ключом электронной подписи </a:t>
            </a:r>
            <a:endParaRPr lang="ru-RU" sz="800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6" t="31675" r="26741" b="26974"/>
          <a:stretch/>
        </p:blipFill>
        <p:spPr>
          <a:xfrm>
            <a:off x="31780" y="784225"/>
            <a:ext cx="2357440" cy="11430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9" t="35243" r="39205" b="34213"/>
          <a:stretch/>
        </p:blipFill>
        <p:spPr>
          <a:xfrm>
            <a:off x="2440223" y="773638"/>
            <a:ext cx="1661877" cy="13502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6"/>
          <a:srcRect l="18067" t="12971" r="18826" b="13170"/>
          <a:stretch/>
        </p:blipFill>
        <p:spPr>
          <a:xfrm>
            <a:off x="4178300" y="898525"/>
            <a:ext cx="1547445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Прямоугольник 22"/>
          <p:cNvSpPr/>
          <p:nvPr/>
        </p:nvSpPr>
        <p:spPr>
          <a:xfrm>
            <a:off x="63500" y="2207082"/>
            <a:ext cx="533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После процедуры подписания отобразится номер созданной заявки на изменение ролей</a:t>
            </a:r>
            <a:endParaRPr lang="ru-RU" sz="800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84" t="50000" r="35462" b="38252"/>
          <a:stretch/>
        </p:blipFill>
        <p:spPr>
          <a:xfrm>
            <a:off x="1521093" y="2467379"/>
            <a:ext cx="2645236" cy="6298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524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701" y="427993"/>
            <a:ext cx="533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 заявка на отмену запрета применимости уходит на утверждение в ТОФК к Оператору ИС</a:t>
            </a:r>
          </a:p>
          <a:p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Отследить статус заявки можно в разделе «Заявки». После утверждения заявки Оператором ИС она изменит статус на «Исполнена»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8" t="24156" r="15639" b="42952"/>
          <a:stretch/>
        </p:blipFill>
        <p:spPr>
          <a:xfrm>
            <a:off x="774166" y="1210366"/>
            <a:ext cx="3867150" cy="10215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Группа 11"/>
          <p:cNvGrpSpPr/>
          <p:nvPr/>
        </p:nvGrpSpPr>
        <p:grpSpPr>
          <a:xfrm>
            <a:off x="755116" y="2258988"/>
            <a:ext cx="3886200" cy="914400"/>
            <a:chOff x="673100" y="1987522"/>
            <a:chExt cx="4038600" cy="10668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18" t="57049" r="15639" b="35903"/>
            <a:stretch/>
          </p:blipFill>
          <p:spPr>
            <a:xfrm>
              <a:off x="673100" y="2825724"/>
              <a:ext cx="4038600" cy="228599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17" t="24157" r="15638" b="49999"/>
            <a:stretch/>
          </p:blipFill>
          <p:spPr>
            <a:xfrm>
              <a:off x="673100" y="1987522"/>
              <a:ext cx="4038600" cy="838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152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900" y="461883"/>
            <a:ext cx="533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исполнения заявки роль, на которой был запрет применимости, уйдет</a:t>
            </a:r>
          </a:p>
          <a:p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Она снова станет доступна для назначения в стандартном порядке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8" t="24156" r="14318" b="12408"/>
          <a:stretch/>
        </p:blipFill>
        <p:spPr>
          <a:xfrm>
            <a:off x="749300" y="1008149"/>
            <a:ext cx="4114800" cy="2057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298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40035" y="936625"/>
            <a:ext cx="2667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При возникновении вопросов, связанных с выдачей МЧД, можно получить консультацию в УФК по Саратовской области по следующим номерам:</a:t>
            </a:r>
            <a:br>
              <a:rPr lang="ru-RU" sz="1000" dirty="0" smtClean="0">
                <a:solidFill>
                  <a:srgbClr val="11437F"/>
                </a:solidFill>
                <a:cs typeface="Times New Roman" panose="02020603050405020304" pitchFamily="18" charset="0"/>
              </a:rPr>
            </a:br>
            <a:r>
              <a:rPr lang="ru-RU" sz="10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/>
            </a:r>
            <a:br>
              <a:rPr lang="ru-RU" sz="1000" dirty="0" smtClean="0">
                <a:solidFill>
                  <a:srgbClr val="11437F"/>
                </a:solidFill>
                <a:cs typeface="Times New Roman" panose="02020603050405020304" pitchFamily="18" charset="0"/>
              </a:rPr>
            </a:br>
            <a:r>
              <a:rPr lang="en-US" sz="1400" b="1" dirty="0">
                <a:solidFill>
                  <a:srgbClr val="11437F"/>
                </a:solidFill>
                <a:cs typeface="Times New Roman" panose="02020603050405020304" pitchFamily="18" charset="0"/>
              </a:rPr>
              <a:t>99-20-51</a:t>
            </a:r>
            <a:r>
              <a:rPr lang="ru-RU" sz="1400" b="1" dirty="0">
                <a:solidFill>
                  <a:srgbClr val="11437F"/>
                </a:solidFill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11437F"/>
                </a:solidFill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11437F"/>
                </a:solidFill>
                <a:cs typeface="Times New Roman" panose="02020603050405020304" pitchFamily="18" charset="0"/>
              </a:rPr>
              <a:t>99-20-9</a:t>
            </a:r>
            <a:r>
              <a:rPr lang="en-US" sz="14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5</a:t>
            </a:r>
            <a:endParaRPr lang="ru-RU" sz="14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2935" y1="42283" x2="32935" y2="422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23710">
            <a:off x="3794893" y="850165"/>
            <a:ext cx="1647269" cy="164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69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1894</TotalTime>
  <Words>229</Words>
  <Application>Microsoft Office PowerPoint</Application>
  <PresentationFormat>Произвольный</PresentationFormat>
  <Paragraphs>27</Paragraphs>
  <Slides>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Ахмедова Татьяна Алексеевна</cp:lastModifiedBy>
  <cp:revision>187</cp:revision>
  <cp:lastPrinted>2024-10-02T07:16:13Z</cp:lastPrinted>
  <dcterms:created xsi:type="dcterms:W3CDTF">2019-07-31T16:47:50Z</dcterms:created>
  <dcterms:modified xsi:type="dcterms:W3CDTF">2025-07-23T11:19:49Z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